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3817600" cy="77724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547061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3056473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565886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4075298" algn="l" defTabSz="1018824" rtl="0" eaLnBrk="1" latinLnBrk="0" hangingPunct="1">
      <a:defRPr sz="2500"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85" userDrawn="1">
          <p15:clr>
            <a:srgbClr val="A4A3A4"/>
          </p15:clr>
        </p15:guide>
        <p15:guide id="2" orient="horz" pos="163" userDrawn="1">
          <p15:clr>
            <a:srgbClr val="A4A3A4"/>
          </p15:clr>
        </p15:guide>
        <p15:guide id="3" orient="horz" pos="2447" userDrawn="1">
          <p15:clr>
            <a:srgbClr val="A4A3A4"/>
          </p15:clr>
        </p15:guide>
        <p15:guide id="4" orient="horz" pos="1263" userDrawn="1">
          <p15:clr>
            <a:srgbClr val="A4A3A4"/>
          </p15:clr>
        </p15:guide>
        <p15:guide id="5" orient="horz" pos="1349" userDrawn="1">
          <p15:clr>
            <a:srgbClr val="A4A3A4"/>
          </p15:clr>
        </p15:guide>
        <p15:guide id="6" orient="horz" pos="2398" userDrawn="1">
          <p15:clr>
            <a:srgbClr val="A4A3A4"/>
          </p15:clr>
        </p15:guide>
        <p15:guide id="7" orient="horz" pos="2497" userDrawn="1">
          <p15:clr>
            <a:srgbClr val="A4A3A4"/>
          </p15:clr>
        </p15:guide>
        <p15:guide id="8" orient="horz" pos="4162" userDrawn="1">
          <p15:clr>
            <a:srgbClr val="A4A3A4"/>
          </p15:clr>
        </p15:guide>
        <p15:guide id="9" pos="8065" userDrawn="1">
          <p15:clr>
            <a:srgbClr val="A4A3A4"/>
          </p15:clr>
        </p15:guide>
        <p15:guide id="10" pos="6476" userDrawn="1">
          <p15:clr>
            <a:srgbClr val="A4A3A4"/>
          </p15:clr>
        </p15:guide>
        <p15:guide id="11" pos="6360" userDrawn="1">
          <p15:clr>
            <a:srgbClr val="A4A3A4"/>
          </p15:clr>
        </p15:guide>
        <p15:guide id="12" pos="7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C4E"/>
    <a:srgbClr val="50B848"/>
    <a:srgbClr val="F04E23"/>
    <a:srgbClr val="FFF200"/>
    <a:srgbClr val="006E6E"/>
    <a:srgbClr val="5EC4B6"/>
    <a:srgbClr val="ED0677"/>
    <a:srgbClr val="9C1F58"/>
    <a:srgbClr val="FFFFFF"/>
    <a:srgbClr val="EA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5953" autoAdjust="0"/>
  </p:normalViewPr>
  <p:slideViewPr>
    <p:cSldViewPr snapToGrid="0">
      <p:cViewPr varScale="1">
        <p:scale>
          <a:sx n="107" d="100"/>
          <a:sy n="107" d="100"/>
        </p:scale>
        <p:origin x="200" y="176"/>
      </p:cViewPr>
      <p:guideLst>
        <p:guide orient="horz" pos="4485"/>
        <p:guide orient="horz" pos="163"/>
        <p:guide orient="horz" pos="2447"/>
        <p:guide orient="horz" pos="1263"/>
        <p:guide orient="horz" pos="1349"/>
        <p:guide orient="horz" pos="2398"/>
        <p:guide orient="horz" pos="2497"/>
        <p:guide orient="horz" pos="4162"/>
        <p:guide pos="8065"/>
        <p:guide pos="6476"/>
        <p:guide pos="6360"/>
        <p:guide pos="7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0" d="100"/>
          <a:sy n="140" d="100"/>
        </p:scale>
        <p:origin x="3664" y="21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C102BD9D-1F69-41C3-A578-E2BE8000D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93738"/>
            <a:ext cx="61531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4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8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9" tIns="46509" rIns="93019" bIns="46509" numCol="1" anchor="b" anchorCtr="0" compatLnSpc="1">
            <a:prstTxWarp prst="textNoShape">
              <a:avLst/>
            </a:prstTxWarp>
          </a:bodyPr>
          <a:lstStyle>
            <a:lvl1pPr algn="r" defTabSz="929805">
              <a:defRPr sz="120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A159D31C-2264-4B2F-9593-2A8151F48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/>
        <a:ea typeface="ＭＳ Ｐゴシック" charset="-128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78" y="0"/>
            <a:ext cx="8391818" cy="77734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4028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37755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80" y="0"/>
            <a:ext cx="4929820" cy="45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5" descr="P:\Creative Services\Graphic A\Graphic A - for PPT\JPEG\AAM_GAM_Kore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2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2" descr="P:\Creative Services\Graphic A\Graphic A - for PPT\JPEG\AAM_GAM_Persi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08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160" y="0"/>
            <a:ext cx="4925440" cy="456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64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marR="0" indent="0" algn="l" defTabSz="9143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132" y="0"/>
            <a:ext cx="4935468" cy="45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0"/>
            <a:ext cx="4927600" cy="45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61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92" y="0"/>
            <a:ext cx="4940808" cy="45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8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44" y="0"/>
            <a:ext cx="4938456" cy="457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4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16780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45434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16780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45434" y="24440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42" y="-47"/>
            <a:ext cx="4859558" cy="45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lis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3" y="1017904"/>
            <a:ext cx="11682153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schemeClr val="tx1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 (Right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1808" y="2409826"/>
            <a:ext cx="11682153" cy="4092574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and this is how big it is</a:t>
            </a:r>
          </a:p>
          <a:p>
            <a:pPr lvl="0"/>
            <a:r>
              <a:rPr lang="en-US" dirty="0"/>
              <a:t>Point 2 should be not much longer than this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5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4155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33264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ed list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2" y="1017904"/>
            <a:ext cx="12156290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schemeClr val="tx1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 (Right A)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25298" y="2409828"/>
            <a:ext cx="5652655" cy="42195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615383" y="2409828"/>
            <a:ext cx="5652655" cy="42195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7196667" y="2409828"/>
            <a:ext cx="0" cy="42195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9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bulleted list,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837430" y="1000126"/>
            <a:ext cx="5652655" cy="842962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2200"/>
              </a:spcAft>
              <a:buSzPct val="85000"/>
              <a:buNone/>
              <a:defRPr sz="32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Header Column 1</a:t>
            </a:r>
            <a:br>
              <a:rPr lang="en-US" dirty="0"/>
            </a:br>
            <a:r>
              <a:rPr lang="en-US" dirty="0"/>
              <a:t>Two rows like this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615383" y="1000126"/>
            <a:ext cx="5652655" cy="842962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ts val="2200"/>
              </a:spcAft>
              <a:buSzPct val="85000"/>
              <a:buNone/>
              <a:defRPr sz="32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Header Column 2</a:t>
            </a:r>
            <a:br>
              <a:rPr lang="en-US" dirty="0"/>
            </a:br>
            <a:r>
              <a:rPr lang="en-US" dirty="0"/>
              <a:t>Two rows like this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25298" y="2409828"/>
            <a:ext cx="5652655" cy="42195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615383" y="2409828"/>
            <a:ext cx="5652655" cy="42195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cxnSp>
        <p:nvCxnSpPr>
          <p:cNvPr id="14" name="Straight Connector 13"/>
          <p:cNvCxnSpPr/>
          <p:nvPr userDrawn="1"/>
        </p:nvCxnSpPr>
        <p:spPr bwMode="auto">
          <a:xfrm>
            <a:off x="7196667" y="1000126"/>
            <a:ext cx="0" cy="562927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9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orizontal 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1592" y="-66675"/>
            <a:ext cx="14013873" cy="4391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98412" y="4743450"/>
            <a:ext cx="8060267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98412" y="6248399"/>
            <a:ext cx="8086436" cy="12220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383424" y="4791075"/>
            <a:ext cx="0" cy="3162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816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horizontal image, black"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1592" y="-66675"/>
            <a:ext cx="14013873" cy="4391025"/>
          </a:xfrm>
          <a:prstGeom prst="rect">
            <a:avLst/>
          </a:prstGeom>
        </p:spPr>
        <p:txBody>
          <a:bodyPr/>
          <a:lstStyle>
            <a:lvl1pPr marL="0" marR="0" indent="0" algn="ctr" defTabSz="91432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383424" y="4791075"/>
            <a:ext cx="0" cy="31623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98412" y="4743450"/>
            <a:ext cx="7981758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solidFill>
                  <a:schemeClr val="tx1"/>
                </a:solidFill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998412" y="6248399"/>
            <a:ext cx="8007672" cy="12220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longer text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4990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95717" y="2057400"/>
            <a:ext cx="634615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95715" y="3656161"/>
            <a:ext cx="630248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280727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745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longer text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4990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895717" y="2057400"/>
            <a:ext cx="6346150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solidFill>
                  <a:schemeClr val="tx1"/>
                </a:solidFill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95715" y="3656161"/>
            <a:ext cx="6302485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280727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bulleted description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1" y="1419225"/>
            <a:ext cx="5862011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 baseline="0"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419109" y="2124077"/>
            <a:ext cx="5888182" cy="40671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802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bulleted description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1" y="1419225"/>
            <a:ext cx="5862011" cy="552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 baseline="0">
                <a:solidFill>
                  <a:schemeClr val="tx1"/>
                </a:solidFill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419109" y="2124077"/>
            <a:ext cx="5888182" cy="4067175"/>
          </a:xfrm>
          <a:prstGeom prst="rect">
            <a:avLst/>
          </a:prstGeom>
        </p:spPr>
        <p:txBody>
          <a:bodyPr/>
          <a:lstStyle>
            <a:lvl1pPr>
              <a:spcAft>
                <a:spcPts val="2200"/>
              </a:spcAft>
              <a:buSzPct val="85000"/>
              <a:defRPr sz="2800" baseline="0">
                <a:solidFill>
                  <a:schemeClr val="tx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3pPr>
            <a:lvl4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4pPr>
            <a:lvl5pPr>
              <a:spcBef>
                <a:spcPts val="0"/>
              </a:spcBef>
              <a:spcAft>
                <a:spcPts val="2400"/>
              </a:spcAft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Point 1 this is a test </a:t>
            </a:r>
          </a:p>
          <a:p>
            <a:pPr lvl="0"/>
            <a:r>
              <a:rPr lang="en-US" dirty="0"/>
              <a:t>Point 3</a:t>
            </a:r>
          </a:p>
          <a:p>
            <a:pPr lvl="1"/>
            <a:r>
              <a:rPr lang="en-US" dirty="0"/>
              <a:t>Sub bullet 1</a:t>
            </a:r>
          </a:p>
          <a:p>
            <a:pPr lvl="1"/>
            <a:r>
              <a:rPr lang="en-US" dirty="0"/>
              <a:t>Sub bullet 2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56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shorter text,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2057400"/>
            <a:ext cx="5704994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solidFill>
                  <a:schemeClr val="tx1"/>
                </a:solidFill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19111" y="3656161"/>
            <a:ext cx="5665739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0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, shorter text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29978" y="1600200"/>
            <a:ext cx="5024580" cy="457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419110" y="2057400"/>
            <a:ext cx="5704994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0"/>
              </a:spcAft>
              <a:buNone/>
              <a:defRPr sz="4000" b="0" i="0">
                <a:solidFill>
                  <a:schemeClr val="tx1"/>
                </a:solidFill>
                <a:latin typeface="Bau Pro Medium" charset="0"/>
              </a:defRPr>
            </a:lvl1pPr>
            <a:lvl2pPr marL="509369" indent="0">
              <a:buNone/>
              <a:defRPr sz="4000">
                <a:latin typeface="+mj-lt"/>
              </a:defRPr>
            </a:lvl2pPr>
            <a:lvl3pPr marL="1018740" indent="0">
              <a:buNone/>
              <a:defRPr sz="4000">
                <a:latin typeface="+mj-lt"/>
              </a:defRPr>
            </a:lvl3pPr>
            <a:lvl4pPr marL="1528109" indent="0">
              <a:buNone/>
              <a:defRPr sz="4000">
                <a:latin typeface="+mj-lt"/>
              </a:defRPr>
            </a:lvl4pPr>
            <a:lvl5pPr marL="2037478" indent="0">
              <a:buNone/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Primary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419111" y="3656161"/>
            <a:ext cx="5665739" cy="1371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  <a:p>
            <a:pPr lvl="0"/>
            <a:r>
              <a:rPr lang="en-US" dirty="0"/>
              <a:t>Secondary text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6895715" y="1104903"/>
            <a:ext cx="0" cy="55340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82" y="0"/>
            <a:ext cx="8391818" cy="77734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520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318766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FULL BLEED IMAGE: 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FULL BLEED IMAGE: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4462334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21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bleed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rgbClr val="000000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1111808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schemeClr val="tx1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11808" y="6283865"/>
            <a:ext cx="11626295" cy="48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 explaining image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2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ull bleed image w/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3817600" cy="7772399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1"/>
          <p:cNvSpPr>
            <a:spLocks noGrp="1"/>
          </p:cNvSpPr>
          <p:nvPr>
            <p:ph type="title" hasCustomPrompt="1"/>
          </p:nvPr>
        </p:nvSpPr>
        <p:spPr>
          <a:xfrm>
            <a:off x="1111808" y="1017904"/>
            <a:ext cx="11626295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schemeClr val="tx1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 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11808" y="6283865"/>
            <a:ext cx="11626295" cy="4827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Secondary text explaining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, horizontal images, white w/credit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1808" y="401663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1808" y="3671174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rgbClr val="000000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11808" y="3016561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100" i="0">
                <a:ln>
                  <a:noFill/>
                </a:ln>
                <a:latin typeface="BauPro-Italic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Image credit line here</a:t>
            </a:r>
          </a:p>
          <a:p>
            <a:pPr lvl="0"/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5" y="401663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5" y="3671174"/>
            <a:ext cx="5652655" cy="2535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5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rgbClr val="000000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5" y="3016561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rgbClr val="000000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7689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up, horizontal images, black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1808" y="401663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1808" y="3671174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111808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111808" y="3016561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100" i="0">
                <a:ln>
                  <a:noFill/>
                </a:ln>
                <a:solidFill>
                  <a:schemeClr val="tx1"/>
                </a:solidFill>
                <a:latin typeface="BauPro-Italic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dirty="0"/>
              <a:t>Image credit line here</a:t>
            </a:r>
          </a:p>
          <a:p>
            <a:pPr lvl="0"/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083895" y="401663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083895" y="3671174"/>
            <a:ext cx="5652655" cy="2535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083895" y="6286072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7083895" y="3016561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ln>
                  <a:noFill/>
                </a:ln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5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774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13158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, horizontal images,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9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5409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, horizont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9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05409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2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52733" y="3995735"/>
            <a:ext cx="5652655" cy="274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26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, vertical images, white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9" y="1033275"/>
            <a:ext cx="5652655" cy="4984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70946" y="1033275"/>
            <a:ext cx="5652655" cy="4984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59" y="6183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070946" y="6183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up, vertical images, black, w/credit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8859" y="1033275"/>
            <a:ext cx="5652655" cy="4984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70946" y="1033275"/>
            <a:ext cx="5652655" cy="49844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59" y="6183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070946" y="6183967"/>
            <a:ext cx="5652655" cy="49082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lang="en-US" sz="1100" i="0" dirty="0" smtClean="0">
                <a:solidFill>
                  <a:schemeClr val="tx1"/>
                </a:solidFill>
                <a:latin typeface="BauPro-Italic" pitchFamily="34" charset="0"/>
                <a:ea typeface="+mn-ea"/>
                <a:cs typeface="Arial" pitchFamily="34" charset="0"/>
              </a:defRPr>
            </a:lvl1pPr>
            <a:lvl2pPr marL="509369" indent="0">
              <a:buNone/>
              <a:defRPr sz="1100">
                <a:latin typeface="+mn-lt"/>
              </a:defRPr>
            </a:lvl2pPr>
            <a:lvl3pPr marL="1018740" indent="0">
              <a:buNone/>
              <a:defRPr sz="1100">
                <a:latin typeface="+mn-lt"/>
              </a:defRPr>
            </a:lvl3pPr>
            <a:lvl4pPr marL="1528109" indent="0">
              <a:buNone/>
              <a:defRPr sz="1100">
                <a:latin typeface="+mn-lt"/>
              </a:defRPr>
            </a:lvl4pPr>
            <a:lvl5pPr marL="2037478" indent="0">
              <a:buNone/>
              <a:defRPr sz="1100">
                <a:latin typeface="+mn-lt"/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Image credit line here</a:t>
            </a:r>
          </a:p>
          <a:p>
            <a:pPr marL="0" lv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dirty="0"/>
              <a:t>Line 2 image credit</a:t>
            </a:r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8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9" y="1033275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5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23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, vertical images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05409" y="1033275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052733" y="1033275"/>
            <a:ext cx="5652655" cy="5396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7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up square images, logo &amp; header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09" y="1017904"/>
            <a:ext cx="11620692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prstClr val="black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4012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32668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961321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89975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04012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32668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61321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889975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6738935"/>
            <a:ext cx="1803400" cy="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4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up square images, header,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1117411" y="1017904"/>
            <a:ext cx="11620690" cy="1005840"/>
          </a:xfrm>
          <a:prstGeom prst="rect">
            <a:avLst/>
          </a:prstGeom>
        </p:spPr>
        <p:txBody>
          <a:bodyPr lIns="0" tIns="0" rIns="0" bIns="0"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tabLst>
                <a:tab pos="5028779" algn="ctr"/>
              </a:tabLst>
              <a:defRPr lang="en-US" sz="4000" b="0" i="0" kern="1200" cap="none" spc="200" baseline="0" dirty="0">
                <a:solidFill>
                  <a:schemeClr val="tx1"/>
                </a:solidFill>
                <a:latin typeface="Bau Pro Medium" charset="0"/>
                <a:ea typeface="+mn-ea"/>
                <a:cs typeface="Arial" charset="0"/>
              </a:defRPr>
            </a:lvl1pPr>
          </a:lstStyle>
          <a:p>
            <a:r>
              <a:rPr lang="en-US" dirty="0"/>
              <a:t>Stacked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04012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032668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961321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89975" y="2431305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104012" y="4587594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32668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61321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889975" y="4563530"/>
            <a:ext cx="2826327" cy="2057400"/>
          </a:xfrm>
          <a:prstGeom prst="rect">
            <a:avLst/>
          </a:prstGeom>
        </p:spPr>
        <p:txBody>
          <a:bodyPr anchor="ctr"/>
          <a:lstStyle>
            <a:lvl1pPr marL="0" indent="-382027" algn="ctr">
              <a:buNone/>
              <a:defRPr lang="en-US">
                <a:solidFill>
                  <a:schemeClr val="bg2"/>
                </a:solidFill>
                <a:latin typeface="+mn-lt"/>
              </a:defRPr>
            </a:lvl1pPr>
          </a:lstStyle>
          <a:p>
            <a:pPr marL="0" lvl="0" indent="0"/>
            <a:r>
              <a:rPr lang="en-US"/>
              <a:t>Click icon to add picture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4" y="6735310"/>
            <a:ext cx="1836928" cy="8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2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117409" y="6985000"/>
            <a:ext cx="11688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7409" y="4953678"/>
            <a:ext cx="122299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</a:rPr>
              <a:t>200 Larkin</a:t>
            </a:r>
            <a:r>
              <a:rPr lang="en-US" sz="2100" baseline="0" dirty="0">
                <a:solidFill>
                  <a:schemeClr val="tx1"/>
                </a:solidFill>
                <a:latin typeface="+mn-lt"/>
              </a:rPr>
              <a:t> Street</a:t>
            </a:r>
          </a:p>
          <a:p>
            <a:r>
              <a:rPr lang="en-US" sz="2100" baseline="0" dirty="0">
                <a:solidFill>
                  <a:schemeClr val="tx1"/>
                </a:solidFill>
                <a:latin typeface="+mn-lt"/>
              </a:rPr>
              <a:t>San Francisco, CA 94102</a:t>
            </a:r>
          </a:p>
          <a:p>
            <a:endParaRPr lang="en-US" sz="2100" baseline="0" dirty="0">
              <a:solidFill>
                <a:schemeClr val="tx1"/>
              </a:solidFill>
              <a:latin typeface="+mn-lt"/>
            </a:endParaRPr>
          </a:p>
          <a:p>
            <a:r>
              <a:rPr lang="en-US" sz="2100" baseline="0" dirty="0">
                <a:solidFill>
                  <a:schemeClr val="tx1"/>
                </a:solidFill>
                <a:latin typeface="+mn-lt"/>
              </a:rPr>
              <a:t>Tuesday – Sunday 10AM to 5PM</a:t>
            </a:r>
          </a:p>
          <a:p>
            <a:endParaRPr lang="en-US" sz="2100" baseline="0" dirty="0">
              <a:solidFill>
                <a:schemeClr val="tx1"/>
              </a:solidFill>
              <a:latin typeface="+mn-lt"/>
            </a:endParaRPr>
          </a:p>
          <a:p>
            <a:r>
              <a:rPr lang="en-US" sz="2100" baseline="0" dirty="0" err="1">
                <a:solidFill>
                  <a:schemeClr val="tx1"/>
                </a:solidFill>
                <a:latin typeface="+mn-lt"/>
              </a:rPr>
              <a:t>www.asianart.org</a:t>
            </a:r>
            <a:endParaRPr lang="en-US" sz="2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7409" y="3393127"/>
            <a:ext cx="68041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Chong-Moon Lee Center</a:t>
            </a:r>
          </a:p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For Asian Art &amp; Culture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17409" y="2812272"/>
            <a:ext cx="8618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0" cap="all" baseline="0" dirty="0">
                <a:solidFill>
                  <a:schemeClr val="tx1"/>
                </a:solidFill>
                <a:latin typeface="Bau Pro Medium" charset="0"/>
              </a:rPr>
              <a:t>Asian Art Museum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042" y="-47"/>
            <a:ext cx="4859558" cy="450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8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82" y="-1016"/>
            <a:ext cx="8391818" cy="777341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64712"/>
            <a:ext cx="12803524" cy="4516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7294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88" y="0"/>
            <a:ext cx="8394012" cy="777544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70143" y="1377412"/>
            <a:ext cx="12803524" cy="53408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1499"/>
              </a:lnSpc>
              <a:buNone/>
              <a:defRPr sz="7200" b="0" i="0" baseline="0"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Big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84624" y="3252787"/>
            <a:ext cx="7480172" cy="738188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None/>
              <a:tabLst>
                <a:tab pos="5028779" algn="ctr"/>
              </a:tabLst>
              <a:defRPr lang="en-US" sz="2400" b="0" i="0" kern="1200" spc="200" dirty="0">
                <a:solidFill>
                  <a:schemeClr val="accent4">
                    <a:lumMod val="75000"/>
                  </a:schemeClr>
                </a:solidFill>
                <a:latin typeface="Bau Pro Medium" charset="0"/>
                <a:ea typeface="+mn-ea"/>
                <a:cs typeface="Arial" charset="0"/>
              </a:defRPr>
            </a:lvl1pPr>
            <a:lvl2pPr marL="509369" indent="0">
              <a:buNone/>
              <a:defRPr sz="2400">
                <a:latin typeface="+mj-lt"/>
              </a:defRPr>
            </a:lvl2pPr>
            <a:lvl3pPr marL="1018740" indent="0">
              <a:buNone/>
              <a:defRPr sz="2400">
                <a:latin typeface="+mj-lt"/>
              </a:defRPr>
            </a:lvl3pPr>
            <a:lvl4pPr marL="1528109" indent="0">
              <a:buNone/>
              <a:defRPr sz="2400">
                <a:latin typeface="+mj-lt"/>
              </a:defRPr>
            </a:lvl4pPr>
            <a:lvl5pPr marL="2037478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SUBTITLE EXAMPLE</a:t>
            </a:r>
          </a:p>
          <a:p>
            <a:pPr lvl="0"/>
            <a:r>
              <a:rPr lang="en-US" dirty="0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3913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  <a:p>
            <a:pPr lvl="0"/>
            <a:endParaRPr lang="en-US" dirty="0"/>
          </a:p>
        </p:txBody>
      </p:sp>
      <p:pic>
        <p:nvPicPr>
          <p:cNvPr id="4" name="Picture 2" descr="P:\Creative Services\Graphic A\Graphic A - for PPT\JPEG\AAM_GAM_Chin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6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4" name="Picture 4" descr="P:\Creative Services\Graphic A\Graphic A - for PPT\JPEG\AAM_GAM_Chin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0"/>
            <a:ext cx="493776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5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4076" y="4625074"/>
            <a:ext cx="12803524" cy="20618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800" b="0" i="0" baseline="0">
                <a:solidFill>
                  <a:schemeClr val="tx1"/>
                </a:solidFill>
                <a:latin typeface="Bau Pro Medium" charset="0"/>
              </a:defRPr>
            </a:lvl1pPr>
            <a:lvl2pPr>
              <a:defRPr sz="10499">
                <a:latin typeface="+mj-lt"/>
              </a:defRPr>
            </a:lvl2pPr>
            <a:lvl3pPr>
              <a:defRPr sz="10499">
                <a:latin typeface="+mj-lt"/>
              </a:defRPr>
            </a:lvl3pPr>
            <a:lvl4pPr>
              <a:defRPr sz="10499">
                <a:latin typeface="+mj-lt"/>
              </a:defRPr>
            </a:lvl4pPr>
            <a:lvl5pPr>
              <a:defRPr sz="10499">
                <a:latin typeface="+mj-lt"/>
              </a:defRPr>
            </a:lvl5pPr>
          </a:lstStyle>
          <a:p>
            <a:pPr lvl="0"/>
            <a:r>
              <a:rPr lang="en-US" dirty="0"/>
              <a:t>Title or Divider Slide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06" y="16466"/>
            <a:ext cx="4977294" cy="460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3" r:id="rId7"/>
    <p:sldLayoutId id="2147483722" r:id="rId8"/>
    <p:sldLayoutId id="2147483720" r:id="rId9"/>
    <p:sldLayoutId id="2147483730" r:id="rId10"/>
    <p:sldLayoutId id="2147483731" r:id="rId11"/>
    <p:sldLayoutId id="2147483721" r:id="rId12"/>
    <p:sldLayoutId id="2147483732" r:id="rId13"/>
    <p:sldLayoutId id="2147483733" r:id="rId14"/>
    <p:sldLayoutId id="2147483735" r:id="rId15"/>
    <p:sldLayoutId id="2147483734" r:id="rId16"/>
    <p:sldLayoutId id="2147483736" r:id="rId17"/>
    <p:sldLayoutId id="2147483729" r:id="rId18"/>
    <p:sldLayoutId id="2147483698" r:id="rId19"/>
    <p:sldLayoutId id="2147483705" r:id="rId20"/>
    <p:sldLayoutId id="2147483706" r:id="rId21"/>
    <p:sldLayoutId id="2147483691" r:id="rId22"/>
    <p:sldLayoutId id="2147483694" r:id="rId23"/>
    <p:sldLayoutId id="2147483693" r:id="rId24"/>
    <p:sldLayoutId id="2147483700" r:id="rId25"/>
    <p:sldLayoutId id="2147483692" r:id="rId26"/>
    <p:sldLayoutId id="2147483708" r:id="rId27"/>
    <p:sldLayoutId id="2147483709" r:id="rId28"/>
    <p:sldLayoutId id="2147483699" r:id="rId29"/>
    <p:sldLayoutId id="2147483740" r:id="rId30"/>
    <p:sldLayoutId id="2147483739" r:id="rId31"/>
    <p:sldLayoutId id="2147483673" r:id="rId32"/>
    <p:sldLayoutId id="2147483738" r:id="rId33"/>
    <p:sldLayoutId id="2147483742" r:id="rId34"/>
    <p:sldLayoutId id="2147483743" r:id="rId35"/>
    <p:sldLayoutId id="2147483711" r:id="rId36"/>
    <p:sldLayoutId id="2147483741" r:id="rId37"/>
    <p:sldLayoutId id="2147483712" r:id="rId38"/>
    <p:sldLayoutId id="2147483714" r:id="rId39"/>
    <p:sldLayoutId id="2147483713" r:id="rId40"/>
    <p:sldLayoutId id="2147483703" r:id="rId41"/>
    <p:sldLayoutId id="2147483702" r:id="rId42"/>
    <p:sldLayoutId id="2147483715" r:id="rId43"/>
    <p:sldLayoutId id="2147483716" r:id="rId44"/>
    <p:sldLayoutId id="2147483701" r:id="rId45"/>
    <p:sldLayoutId id="2147483689" r:id="rId46"/>
    <p:sldLayoutId id="2147483710" r:id="rId47"/>
    <p:sldLayoutId id="2147483737" r:id="rId48"/>
  </p:sldLayoutIdLst>
  <p:hf hdr="0" ftr="0" dt="0"/>
  <p:txStyles>
    <p:titleStyle>
      <a:lvl1pPr algn="l" rtl="0" eaLnBrk="1" fontAlgn="base" hangingPunct="1">
        <a:lnSpc>
          <a:spcPts val="11499"/>
        </a:lnSpc>
        <a:spcBef>
          <a:spcPct val="0"/>
        </a:spcBef>
        <a:spcAft>
          <a:spcPct val="0"/>
        </a:spcAft>
        <a:buClr>
          <a:prstClr val="white">
            <a:lumMod val="50000"/>
          </a:prstClr>
        </a:buClr>
        <a:tabLst>
          <a:tab pos="5028779" algn="ctr"/>
        </a:tabLst>
        <a:defRPr lang="en-US" sz="10499" kern="1200" cap="all" spc="200" baseline="0" dirty="0" smtClean="0">
          <a:solidFill>
            <a:prstClr val="black"/>
          </a:solidFill>
          <a:latin typeface="Walbaum 120 Medium Pro" pitchFamily="50" charset="0"/>
          <a:ea typeface="+mn-ea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000000"/>
          </a:solidFill>
          <a:latin typeface="Georgia" pitchFamily="18" charset="0"/>
        </a:defRPr>
      </a:lvl5pPr>
      <a:lvl6pPr marL="50936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6pPr>
      <a:lvl7pPr marL="101873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7pPr>
      <a:lvl8pPr marL="1528109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8pPr>
      <a:lvl9pPr marL="2037478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ahoma" charset="0"/>
        </a:defRPr>
      </a:lvl9pPr>
    </p:titleStyle>
    <p:bodyStyle>
      <a:lvl1pPr marL="382027" indent="-38202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har char="•"/>
        <a:defRPr sz="23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827726" indent="-318357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2pPr>
      <a:lvl3pPr marL="1273425" indent="-254685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3pPr>
      <a:lvl4pPr marL="1782794" indent="-254685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4pPr>
      <a:lvl5pPr marL="2292163" indent="-254685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rgbClr val="000000"/>
          </a:solidFill>
          <a:latin typeface="Georgia"/>
          <a:ea typeface="ＭＳ Ｐゴシック" charset="-128"/>
          <a:cs typeface="Arial" charset="0"/>
        </a:defRPr>
      </a:lvl5pPr>
      <a:lvl6pPr marL="2801532" indent="-25468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3310903" indent="-25468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820272" indent="-25468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4329641" indent="-25468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369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739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109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478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848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217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588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957" algn="l" defTabSz="5093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79DB2A2-FC55-5748-9FB7-A17C860B3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0105" y="3"/>
            <a:ext cx="8117389" cy="77723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itle 2">
            <a:extLst>
              <a:ext uri="{FF2B5EF4-FFF2-40B4-BE49-F238E27FC236}">
                <a16:creationId xmlns:a16="http://schemas.microsoft.com/office/drawing/2014/main" id="{72118421-CD21-4021-B3D5-AFAB603EB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3" y="308093"/>
            <a:ext cx="3315813" cy="100584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Zen Artworks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40B31-4873-0F47-96EB-68102D83B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1808" y="6283865"/>
            <a:ext cx="11626295" cy="4827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480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EF0EDC-2E51-8D4F-9A0A-83C36089A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581891"/>
            <a:ext cx="6258295" cy="1781299"/>
          </a:xfrm>
        </p:spPr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Zen Buddhism, the circle is a symbol of infinity that is both empty and full. Painting a circle, or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enso,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meditation practice. Though it looks simple, to make a truly round stroke of ink with a brush where the end smoothly connects with the beginning takes practice. 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F5ABE-0C0B-9644-A9DD-40AC82222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233" y="-70904"/>
            <a:ext cx="4966166" cy="7914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0D85DF-5BE8-094E-A304-F55AFC8825A5}"/>
              </a:ext>
            </a:extLst>
          </p:cNvPr>
          <p:cNvSpPr txBox="1"/>
          <p:nvPr/>
        </p:nvSpPr>
        <p:spPr>
          <a:xfrm>
            <a:off x="5397163" y="6524942"/>
            <a:ext cx="2565070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tx1"/>
                </a:solidFill>
              </a:rPr>
              <a:t>Zen circle (</a:t>
            </a:r>
            <a:r>
              <a:rPr lang="en-US" sz="1050" b="1" dirty="0" err="1">
                <a:solidFill>
                  <a:schemeClr val="tx1"/>
                </a:solidFill>
              </a:rPr>
              <a:t>enso</a:t>
            </a:r>
            <a:r>
              <a:rPr lang="en-US" sz="1050" b="1" dirty="0">
                <a:solidFill>
                  <a:schemeClr val="tx1"/>
                </a:solidFill>
              </a:rPr>
              <a:t>) </a:t>
            </a:r>
            <a:r>
              <a:rPr lang="en-US" sz="1050" dirty="0">
                <a:solidFill>
                  <a:schemeClr val="tx1"/>
                </a:solidFill>
              </a:rPr>
              <a:t>Artist: </a:t>
            </a:r>
            <a:r>
              <a:rPr lang="en-US" sz="1050" dirty="0" err="1">
                <a:solidFill>
                  <a:schemeClr val="tx1"/>
                </a:solidFill>
              </a:rPr>
              <a:t>Tengan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 err="1">
                <a:solidFill>
                  <a:schemeClr val="tx1"/>
                </a:solidFill>
              </a:rPr>
              <a:t>Chibon</a:t>
            </a:r>
            <a:r>
              <a:rPr lang="en-US" sz="1050" dirty="0">
                <a:solidFill>
                  <a:schemeClr val="tx1"/>
                </a:solidFill>
              </a:rPr>
              <a:t> (Japanese, 1737 - 1805) Ink on paper</a:t>
            </a:r>
          </a:p>
          <a:p>
            <a:r>
              <a:rPr lang="en-US" sz="1050" i="1" dirty="0">
                <a:solidFill>
                  <a:schemeClr val="tx1"/>
                </a:solidFill>
              </a:rPr>
              <a:t>Gift from The Collection of George </a:t>
            </a:r>
            <a:r>
              <a:rPr lang="en-US" sz="1050" i="1" dirty="0" err="1">
                <a:solidFill>
                  <a:schemeClr val="tx1"/>
                </a:solidFill>
              </a:rPr>
              <a:t>Gund</a:t>
            </a:r>
            <a:r>
              <a:rPr lang="en-US" sz="1050" i="1" dirty="0">
                <a:solidFill>
                  <a:schemeClr val="tx1"/>
                </a:solidFill>
              </a:rPr>
              <a:t> III </a:t>
            </a:r>
            <a:r>
              <a:rPr lang="en-US" sz="1050" dirty="0">
                <a:solidFill>
                  <a:schemeClr val="tx1"/>
                </a:solidFill>
              </a:rPr>
              <a:t>2016.138</a:t>
            </a:r>
          </a:p>
          <a:p>
            <a:endParaRPr lang="en-US" sz="28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4573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9DDCE1-921F-524D-9422-8F48D02CB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9" r="8521" b="1"/>
          <a:stretch/>
        </p:blipFill>
        <p:spPr>
          <a:xfrm>
            <a:off x="367758" y="673769"/>
            <a:ext cx="5795897" cy="5273842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CE2B59-506A-004F-A96B-8DBB32AF84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42860" y="846115"/>
            <a:ext cx="5795897" cy="21216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C428EB-6B73-9449-829F-989AB2DC1A77}"/>
              </a:ext>
            </a:extLst>
          </p:cNvPr>
          <p:cNvSpPr/>
          <p:nvPr/>
        </p:nvSpPr>
        <p:spPr>
          <a:xfrm>
            <a:off x="7272422" y="608379"/>
            <a:ext cx="579589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This calligraphy is written entirely in Chinese characters by a Japanese Zen master. The text details what is today known as a "dharma combat” or Zen dialogue, which occurred between the Chinese Chan (Zen) master </a:t>
            </a:r>
            <a:r>
              <a:rPr lang="en-US" sz="2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Yunmen</a:t>
            </a:r>
            <a:r>
              <a:rPr 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Kuangzhen</a:t>
            </a:r>
            <a:r>
              <a:rPr lang="en-US" sz="28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(864–948) and a disciple. This kind of dialogue would have been studied by Zen monks in training. In a tearoom it also stimulates discussion and imbues the gathering with a thoughtful atmosphere and Zen aesthetic.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27CE9-F0DC-5849-A145-23003F76C35A}"/>
              </a:ext>
            </a:extLst>
          </p:cNvPr>
          <p:cNvSpPr txBox="1"/>
          <p:nvPr/>
        </p:nvSpPr>
        <p:spPr>
          <a:xfrm>
            <a:off x="2914539" y="6171962"/>
            <a:ext cx="38034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Calligraphy of a Zen dialogue from The Record of </a:t>
            </a:r>
            <a:r>
              <a:rPr lang="en-US" sz="1000" b="1" dirty="0" err="1">
                <a:solidFill>
                  <a:schemeClr val="tx1"/>
                </a:solidFill>
              </a:rPr>
              <a:t>Yunmen</a:t>
            </a:r>
            <a:endParaRPr lang="en-US" sz="1000" i="1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tx1"/>
                </a:solidFill>
              </a:rPr>
              <a:t>Artist: </a:t>
            </a:r>
            <a:r>
              <a:rPr lang="en-US" sz="1000" dirty="0" err="1">
                <a:solidFill>
                  <a:schemeClr val="tx1"/>
                </a:solidFill>
              </a:rPr>
              <a:t>Seigan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Sōi</a:t>
            </a:r>
            <a:r>
              <a:rPr lang="en-US" sz="1000" dirty="0">
                <a:solidFill>
                  <a:schemeClr val="tx1"/>
                </a:solidFill>
              </a:rPr>
              <a:t> (Japanese, 1588 - 1661) approx. 1588-1611, </a:t>
            </a:r>
            <a:r>
              <a:rPr lang="en-US" sz="1000" dirty="0" err="1">
                <a:solidFill>
                  <a:schemeClr val="tx1"/>
                </a:solidFill>
              </a:rPr>
              <a:t>Momoyama</a:t>
            </a:r>
            <a:r>
              <a:rPr lang="en-US" sz="1000" dirty="0">
                <a:solidFill>
                  <a:schemeClr val="tx1"/>
                </a:solidFill>
              </a:rPr>
              <a:t> period (1573-1615)</a:t>
            </a:r>
          </a:p>
          <a:p>
            <a:r>
              <a:rPr lang="en-US" sz="1000" dirty="0">
                <a:solidFill>
                  <a:schemeClr val="tx1"/>
                </a:solidFill>
              </a:rPr>
              <a:t>Ink on paper, </a:t>
            </a:r>
            <a:r>
              <a:rPr lang="en-US" sz="1000" i="1" dirty="0">
                <a:solidFill>
                  <a:schemeClr val="tx1"/>
                </a:solidFill>
              </a:rPr>
              <a:t>Museum purchase, City Arts Trust Fund with additional funding from Mr. and Mrs. Johnson S. Bogart and Mr. and Mrs. Willard G. Clark, </a:t>
            </a:r>
            <a:r>
              <a:rPr lang="en-US" sz="1000" dirty="0">
                <a:solidFill>
                  <a:schemeClr val="tx1"/>
                </a:solidFill>
              </a:rPr>
              <a:t>1989.3</a:t>
            </a:r>
          </a:p>
          <a:p>
            <a:endParaRPr lang="en-US" sz="2800" dirty="0" err="1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118677"/>
      </p:ext>
    </p:extLst>
  </p:cSld>
  <p:clrMapOvr>
    <a:masterClrMapping/>
  </p:clrMapOvr>
</p:sld>
</file>

<file path=ppt/theme/theme1.xml><?xml version="1.0" encoding="utf-8"?>
<a:theme xmlns:a="http://schemas.openxmlformats.org/drawingml/2006/main" name="NEW MASTER AAM PPT TEMPLATES">
  <a:themeElements>
    <a:clrScheme name="AAM PALETTE 2015">
      <a:dk1>
        <a:sysClr val="windowText" lastClr="000000"/>
      </a:dk1>
      <a:lt1>
        <a:sysClr val="window" lastClr="FFFFFF"/>
      </a:lt1>
      <a:dk2>
        <a:srgbClr val="006E6E"/>
      </a:dk2>
      <a:lt2>
        <a:srgbClr val="5EC4B6"/>
      </a:lt2>
      <a:accent1>
        <a:srgbClr val="ED0677"/>
      </a:accent1>
      <a:accent2>
        <a:srgbClr val="F04E23"/>
      </a:accent2>
      <a:accent3>
        <a:srgbClr val="51247F"/>
      </a:accent3>
      <a:accent4>
        <a:srgbClr val="897563"/>
      </a:accent4>
      <a:accent5>
        <a:srgbClr val="911C4E"/>
      </a:accent5>
      <a:accent6>
        <a:srgbClr val="50B848"/>
      </a:accent6>
      <a:hlink>
        <a:srgbClr val="FFF200"/>
      </a:hlink>
      <a:folHlink>
        <a:srgbClr val="800080"/>
      </a:folHlink>
    </a:clrScheme>
    <a:fontScheme name="HEADLINE">
      <a:majorFont>
        <a:latin typeface="Walbaum 120 Medium Pro"/>
        <a:ea typeface=""/>
        <a:cs typeface=""/>
      </a:majorFont>
      <a:minorFont>
        <a:latin typeface="Bau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5495"/>
        </a:dk1>
        <a:lt1>
          <a:srgbClr val="FFFFFF"/>
        </a:lt1>
        <a:dk2>
          <a:srgbClr val="D5007F"/>
        </a:dk2>
        <a:lt2>
          <a:srgbClr val="0078C0"/>
        </a:lt2>
        <a:accent1>
          <a:srgbClr val="F48120"/>
        </a:accent1>
        <a:accent2>
          <a:srgbClr val="7BC042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6FAE3B"/>
        </a:accent6>
        <a:hlink>
          <a:srgbClr val="0EB04C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5495"/>
        </a:dk1>
        <a:lt1>
          <a:srgbClr val="FFFFFF"/>
        </a:lt1>
        <a:dk2>
          <a:srgbClr val="D5007F"/>
        </a:dk2>
        <a:lt2>
          <a:srgbClr val="0EB04C"/>
        </a:lt2>
        <a:accent1>
          <a:srgbClr val="F48120"/>
        </a:accent1>
        <a:accent2>
          <a:srgbClr val="009FE3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0090CE"/>
        </a:accent6>
        <a:hlink>
          <a:srgbClr val="0078C0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5495"/>
        </a:dk1>
        <a:lt1>
          <a:srgbClr val="FFFFFF"/>
        </a:lt1>
        <a:dk2>
          <a:srgbClr val="0078C0"/>
        </a:dk2>
        <a:lt2>
          <a:srgbClr val="0EB04C"/>
        </a:lt2>
        <a:accent1>
          <a:srgbClr val="D5007F"/>
        </a:accent1>
        <a:accent2>
          <a:srgbClr val="F9A41A"/>
        </a:accent2>
        <a:accent3>
          <a:srgbClr val="FFFFFF"/>
        </a:accent3>
        <a:accent4>
          <a:srgbClr val="00467E"/>
        </a:accent4>
        <a:accent5>
          <a:srgbClr val="E7AAC0"/>
        </a:accent5>
        <a:accent6>
          <a:srgbClr val="E29416"/>
        </a:accent6>
        <a:hlink>
          <a:srgbClr val="F48120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495"/>
        </a:dk1>
        <a:lt1>
          <a:srgbClr val="FFFFFF"/>
        </a:lt1>
        <a:dk2>
          <a:srgbClr val="0078C0"/>
        </a:dk2>
        <a:lt2>
          <a:srgbClr val="0EB04C"/>
        </a:lt2>
        <a:accent1>
          <a:srgbClr val="F48120"/>
        </a:accent1>
        <a:accent2>
          <a:srgbClr val="EE5B9F"/>
        </a:accent2>
        <a:accent3>
          <a:srgbClr val="FFFFFF"/>
        </a:accent3>
        <a:accent4>
          <a:srgbClr val="00467E"/>
        </a:accent4>
        <a:accent5>
          <a:srgbClr val="F8C1AB"/>
        </a:accent5>
        <a:accent6>
          <a:srgbClr val="D85290"/>
        </a:accent6>
        <a:hlink>
          <a:srgbClr val="D5007F"/>
        </a:hlink>
        <a:folHlink>
          <a:srgbClr val="0054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240</Words>
  <Application>Microsoft Macintosh PowerPoint</Application>
  <PresentationFormat>Custom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Bau Pro Medium</vt:lpstr>
      <vt:lpstr>BauPro</vt:lpstr>
      <vt:lpstr>BauPro-Italic</vt:lpstr>
      <vt:lpstr>Georgia</vt:lpstr>
      <vt:lpstr>Tahoma</vt:lpstr>
      <vt:lpstr>Walbaum 120 Medium Pro</vt:lpstr>
      <vt:lpstr>NEW MASTER AAM PPT TEMPLATES</vt:lpstr>
      <vt:lpstr>Zen Artworks</vt:lpstr>
      <vt:lpstr>In Zen Buddhism, the circle is a symbol of infinity that is both empty and full. Painting a circle, or enso, is a meditation practice. Though it looks simple, to make a truly round stroke of ink with a brush where the end smoothly connects with the beginning takes practice.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 Artworks</dc:title>
  <dc:creator>Nina Gray</dc:creator>
  <cp:lastModifiedBy>Nina Gray</cp:lastModifiedBy>
  <cp:revision>2</cp:revision>
  <dcterms:created xsi:type="dcterms:W3CDTF">2020-05-04T20:13:56Z</dcterms:created>
  <dcterms:modified xsi:type="dcterms:W3CDTF">2020-05-04T20:24:04Z</dcterms:modified>
</cp:coreProperties>
</file>